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56" r:id="rId3"/>
    <p:sldId id="257" r:id="rId4"/>
    <p:sldId id="258" r:id="rId5"/>
    <p:sldId id="259"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23C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49C7230-9889-48BA-87F9-8F6E0FD45C0F}" type="datetimeFigureOut">
              <a:rPr lang="en-US" smtClean="0"/>
              <a:t>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7230-9889-48BA-87F9-8F6E0FD45C0F}" type="datetimeFigureOut">
              <a:rPr lang="en-US" smtClean="0"/>
              <a:t>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7230-9889-48BA-87F9-8F6E0FD45C0F}" type="datetimeFigureOut">
              <a:rPr lang="en-US" smtClean="0"/>
              <a:t>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49C7230-9889-48BA-87F9-8F6E0FD45C0F}" type="datetimeFigureOut">
              <a:rPr lang="en-US" smtClean="0"/>
              <a:t>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49C7230-9889-48BA-87F9-8F6E0FD45C0F}" type="datetimeFigureOut">
              <a:rPr lang="en-US" smtClean="0"/>
              <a:t>2/7/2010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49C7230-9889-48BA-87F9-8F6E0FD45C0F}" type="datetimeFigureOut">
              <a:rPr lang="en-US" smtClean="0"/>
              <a:t>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49C7230-9889-48BA-87F9-8F6E0FD45C0F}" type="datetimeFigureOut">
              <a:rPr lang="en-US" smtClean="0"/>
              <a:t>2/7/2010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49C7230-9889-48BA-87F9-8F6E0FD45C0F}" type="datetimeFigureOut">
              <a:rPr lang="en-US" smtClean="0"/>
              <a:t>2/7/2010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49C7230-9889-48BA-87F9-8F6E0FD45C0F}" type="datetimeFigureOut">
              <a:rPr lang="en-US" smtClean="0"/>
              <a:t>2/7/2010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9C7230-9889-48BA-87F9-8F6E0FD45C0F}" type="datetimeFigureOut">
              <a:rPr lang="en-US" smtClean="0"/>
              <a:t>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49C7230-9889-48BA-87F9-8F6E0FD45C0F}" type="datetimeFigureOut">
              <a:rPr lang="en-US" smtClean="0"/>
              <a:t>2/7/2010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C6BF9-46E8-473D-86B9-23351D6A069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9C7230-9889-48BA-87F9-8F6E0FD45C0F}" type="datetimeFigureOut">
              <a:rPr lang="en-US" smtClean="0"/>
              <a:t>2/7/2010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5C6BF9-46E8-473D-86B9-23351D6A069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92500"/>
          </a:bodyPr>
          <a:lstStyle/>
          <a:p>
            <a:r>
              <a:rPr lang="en-US" sz="4400" dirty="0" smtClean="0"/>
              <a:t>“I want to make a difference and change the world.”</a:t>
            </a:r>
          </a:p>
          <a:p>
            <a:endParaRPr lang="en-US" sz="4400" dirty="0"/>
          </a:p>
          <a:p>
            <a:r>
              <a:rPr lang="en-US" sz="4400" dirty="0" smtClean="0"/>
              <a:t>How are some people specifically working in schools to do just that? What role does curriculum play?</a:t>
            </a:r>
            <a:endParaRPr lang="en-US" sz="4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style>
          <a:lnRef idx="1">
            <a:schemeClr val="accent2"/>
          </a:lnRef>
          <a:fillRef idx="2">
            <a:schemeClr val="accent2"/>
          </a:fillRef>
          <a:effectRef idx="1">
            <a:schemeClr val="accent2"/>
          </a:effectRef>
          <a:fontRef idx="minor">
            <a:schemeClr val="dk1"/>
          </a:fontRef>
        </p:style>
        <p:txBody>
          <a:bodyPr/>
          <a:lstStyle/>
          <a:p>
            <a:r>
              <a:rPr lang="en-US" dirty="0" smtClean="0"/>
              <a:t>Distinctive Programs</a:t>
            </a:r>
            <a:endParaRPr lang="en-US" dirty="0"/>
          </a:p>
        </p:txBody>
      </p:sp>
      <p:sp>
        <p:nvSpPr>
          <p:cNvPr id="3" name="Subtitle 2"/>
          <p:cNvSpPr>
            <a:spLocks noGrp="1"/>
          </p:cNvSpPr>
          <p:nvPr>
            <p:ph type="subTitle" idx="1"/>
          </p:nvPr>
        </p:nvSpPr>
        <p:spPr/>
        <p:txBody>
          <a:bodyPr/>
          <a:lstStyle/>
          <a:p>
            <a:r>
              <a:rPr lang="en-US" dirty="0" smtClean="0">
                <a:solidFill>
                  <a:srgbClr val="EF23C8"/>
                </a:solidFill>
              </a:rPr>
              <a:t>2 case studies</a:t>
            </a:r>
            <a:endParaRPr lang="en-US" dirty="0">
              <a:solidFill>
                <a:srgbClr val="EF23C8"/>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F23C8"/>
                </a:solidFill>
              </a:rPr>
              <a:t>Coalition of Essential Schools</a:t>
            </a:r>
            <a:endParaRPr lang="en-US" dirty="0">
              <a:solidFill>
                <a:srgbClr val="EF23C8"/>
              </a:solidFill>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lnSpcReduction="10000"/>
          </a:bodyPr>
          <a:lstStyle/>
          <a:p>
            <a:r>
              <a:rPr lang="en-US" dirty="0" smtClean="0"/>
              <a:t>Ted </a:t>
            </a:r>
            <a:r>
              <a:rPr lang="en-US" dirty="0" err="1" smtClean="0"/>
              <a:t>Sizer</a:t>
            </a:r>
            <a:r>
              <a:rPr lang="en-US" dirty="0" smtClean="0"/>
              <a:t> at Brown University</a:t>
            </a:r>
          </a:p>
          <a:p>
            <a:r>
              <a:rPr lang="en-US" dirty="0" smtClean="0"/>
              <a:t>Points out that in large secondary schools, students can go through school programs without becoming well acquainted with individual teachers who could mentor them.</a:t>
            </a:r>
          </a:p>
          <a:p>
            <a:r>
              <a:rPr lang="en-US" dirty="0" smtClean="0"/>
              <a:t>Present practices of evaluating students places a premium on tests rather than using learned information in ways that make sense in the world beyond the school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F23C8"/>
                </a:solidFill>
              </a:rPr>
              <a:t>Coalition of Essential Schools</a:t>
            </a:r>
            <a:endParaRPr lang="en-US" dirty="0">
              <a:solidFill>
                <a:srgbClr val="EF23C8"/>
              </a:solidFill>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a:bodyPr>
          <a:lstStyle/>
          <a:p>
            <a:r>
              <a:rPr lang="en-US" sz="2200" dirty="0" smtClean="0"/>
              <a:t>Remedies:</a:t>
            </a:r>
          </a:p>
          <a:p>
            <a:r>
              <a:rPr lang="en-US" sz="2200" dirty="0" smtClean="0"/>
              <a:t>All students follow the same curriculum. All schools should provide a strong, substantive education for all students – no tracking.</a:t>
            </a:r>
          </a:p>
          <a:p>
            <a:r>
              <a:rPr lang="en-US" sz="2200" dirty="0" smtClean="0"/>
              <a:t>Less = more: students take math/science, the arts, and history/philosophy. Language proficiency is taught in the context of these three disciplines, as well as inquiry skills and study habits.</a:t>
            </a:r>
          </a:p>
          <a:p>
            <a:r>
              <a:rPr lang="en-US" sz="2200" dirty="0" smtClean="0"/>
              <a:t>“Exhibitions” are complex presentations of the products of learning that would demonstrate to the school stakeholders that students can apply newly learned information. Students are encouraged to keep portfolios of the work. </a:t>
            </a:r>
          </a:p>
          <a:p>
            <a:r>
              <a:rPr lang="en-US" sz="2200" dirty="0" smtClean="0"/>
              <a:t>High schools are subdivided into “houses.”</a:t>
            </a:r>
          </a:p>
          <a:p>
            <a:r>
              <a:rPr lang="en-US" sz="2200" dirty="0" smtClean="0"/>
              <a:t>Extend the school year from 36 to 42 weeks.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EF23C8"/>
                </a:solidFill>
              </a:rPr>
              <a:t>Breakthrough High Schools</a:t>
            </a:r>
            <a:endParaRPr lang="en-US" dirty="0">
              <a:solidFill>
                <a:srgbClr val="EF23C8"/>
              </a:solidFill>
            </a:endParaRPr>
          </a:p>
        </p:txBody>
      </p:sp>
      <p:sp>
        <p:nvSpPr>
          <p:cNvPr id="3" name="Content Placeholder 2"/>
          <p:cNvSpPr>
            <a:spLocks noGrp="1"/>
          </p:cNvSpPr>
          <p:nvPr>
            <p:ph idx="1"/>
          </p:nvPr>
        </p:nvSpPr>
        <p:spPr/>
        <p:style>
          <a:lnRef idx="1">
            <a:schemeClr val="accent2"/>
          </a:lnRef>
          <a:fillRef idx="2">
            <a:schemeClr val="accent2"/>
          </a:fillRef>
          <a:effectRef idx="1">
            <a:schemeClr val="accent2"/>
          </a:effectRef>
          <a:fontRef idx="minor">
            <a:schemeClr val="dk1"/>
          </a:fontRef>
        </p:style>
        <p:txBody>
          <a:bodyPr>
            <a:normAutofit fontScale="70000" lnSpcReduction="20000"/>
          </a:bodyPr>
          <a:lstStyle/>
          <a:p>
            <a:r>
              <a:rPr lang="en-US" sz="3400" dirty="0" smtClean="0"/>
              <a:t>National Association of Secondary School Principals’ “roadmap” for reform. </a:t>
            </a:r>
            <a:endParaRPr lang="en-US" sz="3400" dirty="0"/>
          </a:p>
          <a:p>
            <a:r>
              <a:rPr lang="en-US" sz="3400" dirty="0" smtClean="0"/>
              <a:t>12 exemplary schools noted for:</a:t>
            </a:r>
          </a:p>
          <a:p>
            <a:r>
              <a:rPr lang="en-US" sz="3400" dirty="0" smtClean="0"/>
              <a:t>Creating a safe and orderly school environment</a:t>
            </a:r>
          </a:p>
          <a:p>
            <a:r>
              <a:rPr lang="en-US" sz="3400" dirty="0" smtClean="0"/>
              <a:t>Having shared values and a vision focused on high achievement for all students – a clear mission statement socializes students into the stated values, and makes the values clear to the community. </a:t>
            </a:r>
          </a:p>
          <a:p>
            <a:r>
              <a:rPr lang="en-US" sz="3400" dirty="0" smtClean="0"/>
              <a:t>Holding high expectations for students and staff members</a:t>
            </a:r>
          </a:p>
          <a:p>
            <a:r>
              <a:rPr lang="en-US" sz="3400" dirty="0" smtClean="0"/>
              <a:t>Supporting a personalized learning environment – advisory model</a:t>
            </a:r>
          </a:p>
          <a:p>
            <a:r>
              <a:rPr lang="en-US" sz="3400" dirty="0" smtClean="0"/>
              <a:t>Shared leadership, decision making, and problem solving</a:t>
            </a:r>
          </a:p>
          <a:p>
            <a:r>
              <a:rPr lang="en-US" sz="3400" dirty="0" smtClean="0"/>
              <a:t>Making decisions based on data – assessments, surveys, etc. </a:t>
            </a:r>
          </a:p>
          <a:p>
            <a:pPr>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style>
          <a:lnRef idx="1">
            <a:schemeClr val="accent2"/>
          </a:lnRef>
          <a:fillRef idx="3">
            <a:schemeClr val="accent2"/>
          </a:fillRef>
          <a:effectRef idx="2">
            <a:schemeClr val="accent2"/>
          </a:effectRef>
          <a:fontRef idx="minor">
            <a:schemeClr val="lt1"/>
          </a:fontRef>
        </p:style>
        <p:txBody>
          <a:bodyPr>
            <a:normAutofit/>
          </a:bodyPr>
          <a:lstStyle/>
          <a:p>
            <a:r>
              <a:rPr lang="en-US" sz="4400" dirty="0" smtClean="0"/>
              <a:t>How will you, working in your specific discipline, prepare to meet some of these values/goals?</a:t>
            </a:r>
            <a:endParaRPr lang="en-US" sz="4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333</Words>
  <Application>Microsoft Office PowerPoint</Application>
  <PresentationFormat>On-screen Show (4:3)</PresentationFormat>
  <Paragraphs>26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Distinctive Programs</vt:lpstr>
      <vt:lpstr>Coalition of Essential Schools</vt:lpstr>
      <vt:lpstr>Coalition of Essential Schools</vt:lpstr>
      <vt:lpstr>Breakthrough High Schools</vt:lpstr>
      <vt:lpstr>Slide 6</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Distinctive Programs</dc:title>
  <dc:creator> </dc:creator>
  <cp:lastModifiedBy> </cp:lastModifiedBy>
  <cp:revision>20</cp:revision>
  <dcterms:created xsi:type="dcterms:W3CDTF">2010-02-08T02:08:12Z</dcterms:created>
  <dcterms:modified xsi:type="dcterms:W3CDTF">2010-02-08T02:26:54Z</dcterms:modified>
</cp:coreProperties>
</file>